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9" r:id="rId3"/>
    <p:sldId id="261" r:id="rId4"/>
    <p:sldId id="262" r:id="rId5"/>
    <p:sldId id="284" r:id="rId6"/>
    <p:sldId id="273" r:id="rId7"/>
    <p:sldId id="288" r:id="rId8"/>
    <p:sldId id="289" r:id="rId9"/>
    <p:sldId id="276" r:id="rId10"/>
    <p:sldId id="282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440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820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1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641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98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765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23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364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182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635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03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884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25DDF-0AB7-43A7-93B1-562C810A0A8D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379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PowerPoint_Presentation1.pptx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PROPOSITION 3</a:t>
            </a:r>
            <a:br>
              <a:rPr lang="en-US" dirty="0" smtClean="0"/>
            </a:br>
            <a:r>
              <a:rPr lang="en-US" dirty="0" smtClean="0"/>
              <a:t>2018 November Water </a:t>
            </a:r>
            <a:r>
              <a:rPr lang="en-US" dirty="0"/>
              <a:t>Bond </a:t>
            </a:r>
            <a:r>
              <a:rPr lang="en-US" dirty="0" smtClean="0"/>
              <a:t>Act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Presentation to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Southern California Water Dialogue</a:t>
            </a:r>
          </a:p>
          <a:p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62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57873"/>
              </p:ext>
            </p:extLst>
          </p:nvPr>
        </p:nvGraphicFramePr>
        <p:xfrm>
          <a:off x="1981200" y="304800"/>
          <a:ext cx="6096000" cy="6018443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23253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1960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burns porter act. Bond. Established state water project.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1970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recreation at state water project; fish and wildlife enhancement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253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clean water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1974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clean water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1976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safe drinking water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966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1978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clean water and water conservation bond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1980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amend safe drinking water bond act of 1976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1984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safe drinking water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clean water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1986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water conservation and water quality bond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safe drinking water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1988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water conservation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clean water and water reclamation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safe drinking water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1990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water resources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1996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safe reliable  water supply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5080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2000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parks, water, air coast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water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2002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parks, water, air, coast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water quality supply safe drinking water initiative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2006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water bond act initiative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Disaster preparedness and flood prevention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water Quality, Supply, Treatment, Storage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2018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parks, water, climate change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834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8382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Prop. 1 water bond statewide  (2014: 67%)</a:t>
            </a:r>
          </a:p>
          <a:p>
            <a:r>
              <a:rPr lang="en-US" b="1" dirty="0"/>
              <a:t>Measure AA SF Bay Restoration (2016: 70</a:t>
            </a:r>
            <a:r>
              <a:rPr lang="en-US" b="1" dirty="0" smtClean="0"/>
              <a:t>%)</a:t>
            </a:r>
          </a:p>
          <a:p>
            <a:r>
              <a:rPr lang="en-US" b="1" dirty="0" smtClean="0"/>
              <a:t>Proposition 68 (Park and water bond (2018: 57%)</a:t>
            </a:r>
            <a:endParaRPr lang="en-US" b="1" dirty="0"/>
          </a:p>
          <a:p>
            <a:r>
              <a:rPr lang="en-US" b="1" dirty="0" smtClean="0"/>
              <a:t>Sen. Feinstein</a:t>
            </a:r>
            <a:endParaRPr lang="en-US" b="1" dirty="0"/>
          </a:p>
          <a:p>
            <a:r>
              <a:rPr lang="en-US" b="1" dirty="0"/>
              <a:t>Strong inter-sector support</a:t>
            </a:r>
          </a:p>
          <a:p>
            <a:pPr lvl="1"/>
            <a:r>
              <a:rPr lang="en-US" sz="3200" b="1" dirty="0" smtClean="0"/>
              <a:t>National Wildlife Federation, Nature Conservancy, Ducks </a:t>
            </a:r>
            <a:r>
              <a:rPr lang="en-US" sz="3200" b="1" dirty="0"/>
              <a:t>Unlimited, </a:t>
            </a:r>
            <a:r>
              <a:rPr lang="en-US" sz="3200" b="1" dirty="0" smtClean="0"/>
              <a:t>Save the Bay, Ca Native Plant Soc., Sustainable Conservation, Planning and Conservation League; Tree People, Climate Resolve, Orange County </a:t>
            </a:r>
            <a:r>
              <a:rPr lang="en-US" sz="3200" b="1" dirty="0" err="1" smtClean="0"/>
              <a:t>Coastkeeper</a:t>
            </a:r>
            <a:r>
              <a:rPr lang="en-US" sz="3200" b="1" dirty="0" smtClean="0"/>
              <a:t>, Madres de la Tierra, Friends of the Los Angeles River, 90 more</a:t>
            </a:r>
            <a:endParaRPr lang="en-US" sz="3200" b="1" dirty="0"/>
          </a:p>
          <a:p>
            <a:pPr lvl="1"/>
            <a:r>
              <a:rPr lang="en-US" sz="3200" b="1" dirty="0"/>
              <a:t>Association of California Water </a:t>
            </a:r>
            <a:r>
              <a:rPr lang="en-US" sz="3200" b="1" dirty="0" smtClean="0"/>
              <a:t>Agencies, No. Calif. Water Assoc., So. Cal. Water Coalition</a:t>
            </a:r>
            <a:endParaRPr lang="en-US" sz="3200" b="1" dirty="0"/>
          </a:p>
          <a:p>
            <a:pPr lvl="1"/>
            <a:r>
              <a:rPr lang="en-US" sz="3200" b="1" dirty="0"/>
              <a:t>Rice, Fresh Fruit, C</a:t>
            </a:r>
            <a:r>
              <a:rPr lang="en-US" sz="3200" b="1" dirty="0" smtClean="0"/>
              <a:t>otton, Pistachio</a:t>
            </a:r>
            <a:r>
              <a:rPr lang="en-US" sz="3200" b="1" dirty="0"/>
              <a:t>, Dairy, Ag </a:t>
            </a:r>
            <a:r>
              <a:rPr lang="en-US" sz="3200" b="1" dirty="0" smtClean="0"/>
              <a:t>Council, Farm Bureau, Western Growers</a:t>
            </a:r>
          </a:p>
          <a:p>
            <a:pPr lvl="1"/>
            <a:r>
              <a:rPr lang="en-US" sz="3200" b="1" dirty="0" smtClean="0"/>
              <a:t>EJ: Community Water Center, 10 others</a:t>
            </a:r>
          </a:p>
          <a:p>
            <a:pPr lvl="1"/>
            <a:r>
              <a:rPr lang="en-US" sz="3200" b="1" dirty="0" smtClean="0"/>
              <a:t>California Labor Federation</a:t>
            </a:r>
          </a:p>
          <a:p>
            <a:pPr lvl="1"/>
            <a:r>
              <a:rPr lang="en-US" sz="3200" b="1" dirty="0" smtClean="0"/>
              <a:t>Major business support</a:t>
            </a:r>
            <a:endParaRPr lang="en-US" sz="3200" b="1" dirty="0"/>
          </a:p>
          <a:p>
            <a:pPr marL="457200" lvl="1" indent="0">
              <a:buNone/>
            </a:pPr>
            <a:endParaRPr lang="en-US" sz="32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2330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1371599"/>
          </a:xfrm>
        </p:spPr>
        <p:txBody>
          <a:bodyPr/>
          <a:lstStyle/>
          <a:p>
            <a:r>
              <a:rPr lang="en-US" dirty="0"/>
              <a:t>Status of Prop. 1 funds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3600"/>
            <a:ext cx="6400800" cy="3505200"/>
          </a:xfrm>
        </p:spPr>
        <p:txBody>
          <a:bodyPr>
            <a:normAutofit fontScale="92500"/>
          </a:bodyPr>
          <a:lstStyle/>
          <a:p>
            <a:r>
              <a:rPr lang="en-US" sz="3800" dirty="0">
                <a:solidFill>
                  <a:schemeClr val="tx1"/>
                </a:solidFill>
              </a:rPr>
              <a:t>$2.7 billion in storage funds </a:t>
            </a:r>
            <a:r>
              <a:rPr lang="en-US" sz="3800" dirty="0" smtClean="0">
                <a:solidFill>
                  <a:schemeClr val="tx1"/>
                </a:solidFill>
              </a:rPr>
              <a:t>were allocated </a:t>
            </a:r>
            <a:r>
              <a:rPr lang="en-US" sz="3800" dirty="0">
                <a:solidFill>
                  <a:schemeClr val="tx1"/>
                </a:solidFill>
              </a:rPr>
              <a:t>by California Water Commission </a:t>
            </a:r>
            <a:r>
              <a:rPr lang="en-US" sz="3800" dirty="0" smtClean="0">
                <a:solidFill>
                  <a:schemeClr val="tx1"/>
                </a:solidFill>
              </a:rPr>
              <a:t>in July. </a:t>
            </a:r>
            <a:endParaRPr lang="en-US" sz="3800" dirty="0">
              <a:solidFill>
                <a:schemeClr val="tx1"/>
              </a:solidFill>
            </a:endParaRPr>
          </a:p>
          <a:p>
            <a:endParaRPr lang="en-US" sz="3800" dirty="0">
              <a:solidFill>
                <a:schemeClr val="tx1"/>
              </a:solidFill>
            </a:endParaRPr>
          </a:p>
          <a:p>
            <a:r>
              <a:rPr lang="en-US" sz="3800" dirty="0">
                <a:solidFill>
                  <a:schemeClr val="tx1"/>
                </a:solidFill>
              </a:rPr>
              <a:t>Of remaining $4.8 billion, </a:t>
            </a:r>
            <a:r>
              <a:rPr lang="en-US" sz="3800" dirty="0" smtClean="0">
                <a:solidFill>
                  <a:schemeClr val="tx1"/>
                </a:solidFill>
              </a:rPr>
              <a:t>funds </a:t>
            </a:r>
            <a:r>
              <a:rPr lang="en-US" sz="3800" dirty="0">
                <a:solidFill>
                  <a:schemeClr val="tx1"/>
                </a:solidFill>
              </a:rPr>
              <a:t>will be largely exhausted by 2019.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52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Proposition 68 (June 2018)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Legislative bond: SB 5 (DeLeon)</a:t>
            </a:r>
          </a:p>
          <a:p>
            <a:r>
              <a:rPr lang="en-US" dirty="0" smtClean="0"/>
              <a:t>Primarily urban park bond</a:t>
            </a:r>
          </a:p>
          <a:p>
            <a:r>
              <a:rPr lang="en-US" dirty="0" smtClean="0"/>
              <a:t>June </a:t>
            </a:r>
            <a:r>
              <a:rPr lang="en-US" dirty="0"/>
              <a:t>vs November</a:t>
            </a:r>
          </a:p>
          <a:p>
            <a:r>
              <a:rPr lang="en-US" dirty="0"/>
              <a:t>Small </a:t>
            </a:r>
            <a:r>
              <a:rPr lang="en-US" dirty="0" smtClean="0"/>
              <a:t>overlap between measures </a:t>
            </a:r>
            <a:r>
              <a:rPr lang="en-US" dirty="0"/>
              <a:t>(18</a:t>
            </a:r>
            <a:r>
              <a:rPr lang="en-US" dirty="0" smtClean="0"/>
              <a:t>%)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6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HOW MUCH WATER AND FLOOD CONTROL INVESTMENT DOES CALIFORNIA NEED?</a:t>
            </a:r>
          </a:p>
          <a:p>
            <a:r>
              <a:rPr lang="en-US" dirty="0"/>
              <a:t>San Francisco </a:t>
            </a:r>
            <a:r>
              <a:rPr lang="en-US" dirty="0" err="1"/>
              <a:t>Baylands</a:t>
            </a:r>
            <a:r>
              <a:rPr lang="en-US" dirty="0"/>
              <a:t> flood protection.    $1.43 billion</a:t>
            </a:r>
          </a:p>
          <a:p>
            <a:r>
              <a:rPr lang="en-US" dirty="0"/>
              <a:t>Flood Control in Central Valley   $17 billion</a:t>
            </a:r>
          </a:p>
          <a:p>
            <a:r>
              <a:rPr lang="en-US" dirty="0"/>
              <a:t>State Flood control:  $50 billion </a:t>
            </a:r>
          </a:p>
          <a:p>
            <a:r>
              <a:rPr lang="en-US" dirty="0"/>
              <a:t>Wastewater recycling:   $15 billion </a:t>
            </a:r>
          </a:p>
          <a:p>
            <a:r>
              <a:rPr lang="en-US" dirty="0"/>
              <a:t>Water conservation:  2,000,000 AF:  $800 million </a:t>
            </a:r>
          </a:p>
          <a:p>
            <a:r>
              <a:rPr lang="en-US" dirty="0"/>
              <a:t>Salton Sea stabilization:  Up to $3 billion </a:t>
            </a:r>
          </a:p>
          <a:p>
            <a:r>
              <a:rPr lang="en-US" dirty="0"/>
              <a:t>Safe Drinking Water:  $45 million per year for many years </a:t>
            </a:r>
          </a:p>
          <a:p>
            <a:r>
              <a:rPr lang="en-US" dirty="0"/>
              <a:t>Stormwater:  $20 billion in Los Angeles Region alone </a:t>
            </a:r>
          </a:p>
          <a:p>
            <a:r>
              <a:rPr lang="en-US" dirty="0"/>
              <a:t>Stormwater, safe drinking water, flood management, water for endangered species, and integrated water management:  $2-3 billion per year for foreseeable future </a:t>
            </a:r>
          </a:p>
        </p:txBody>
      </p:sp>
    </p:spTree>
    <p:extLst>
      <p:ext uri="{BB962C8B-B14F-4D97-AF65-F5344CB8AC3E}">
        <p14:creationId xmlns:p14="http://schemas.microsoft.com/office/powerpoint/2010/main" val="344769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3177182"/>
              </p:ext>
            </p:extLst>
          </p:nvPr>
        </p:nvGraphicFramePr>
        <p:xfrm>
          <a:off x="0" y="-457200"/>
          <a:ext cx="8657318" cy="6492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Presentation" r:id="rId4" imgW="4570603" imgH="3427427" progId="PowerPoint.Show.12">
                  <p:embed/>
                </p:oleObj>
              </mc:Choice>
              <mc:Fallback>
                <p:oleObj name="Presentation" r:id="rId4" imgW="4570603" imgH="3427427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-457200"/>
                        <a:ext cx="8657318" cy="64922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278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sz="4400" b="1" dirty="0"/>
              <a:t>KEY </a:t>
            </a:r>
            <a:r>
              <a:rPr lang="en-US" sz="4400" b="1" dirty="0" smtClean="0"/>
              <a:t>FUNDING CATEGORIES</a:t>
            </a:r>
          </a:p>
          <a:p>
            <a:pPr marL="0" indent="0" algn="ctr">
              <a:buNone/>
            </a:pPr>
            <a:endParaRPr lang="en-US" sz="4400" b="1" dirty="0"/>
          </a:p>
          <a:p>
            <a:r>
              <a:rPr lang="en-US" sz="4200" b="1" dirty="0"/>
              <a:t>Safe Drinking Water				$500 million</a:t>
            </a:r>
          </a:p>
          <a:p>
            <a:r>
              <a:rPr lang="en-US" sz="4200" b="1" dirty="0"/>
              <a:t>Wastewater for DACs				$250 million</a:t>
            </a:r>
          </a:p>
          <a:p>
            <a:r>
              <a:rPr lang="en-US" sz="4200" b="1" dirty="0"/>
              <a:t>Urban Water Conservation			</a:t>
            </a:r>
            <a:r>
              <a:rPr lang="en-US" sz="4200" b="1" dirty="0" smtClean="0"/>
              <a:t>	$</a:t>
            </a:r>
            <a:r>
              <a:rPr lang="en-US" sz="4200" b="1" dirty="0"/>
              <a:t>300 million</a:t>
            </a:r>
          </a:p>
          <a:p>
            <a:r>
              <a:rPr lang="en-US" sz="4200" b="1" dirty="0"/>
              <a:t>Agricultural Water Conservation	</a:t>
            </a:r>
            <a:r>
              <a:rPr lang="en-US" sz="4200" b="1" dirty="0" smtClean="0"/>
              <a:t>		$</a:t>
            </a:r>
            <a:r>
              <a:rPr lang="en-US" sz="4200" b="1" dirty="0"/>
              <a:t>50 million</a:t>
            </a:r>
          </a:p>
          <a:p>
            <a:r>
              <a:rPr lang="en-US" sz="4200" b="1" dirty="0"/>
              <a:t>Wastewater Recycling				$400 million</a:t>
            </a:r>
          </a:p>
          <a:p>
            <a:r>
              <a:rPr lang="en-US" sz="4200" b="1" dirty="0"/>
              <a:t>Desalting (inland)			</a:t>
            </a:r>
            <a:r>
              <a:rPr lang="en-US" sz="4200" b="1" dirty="0" smtClean="0"/>
              <a:t>	</a:t>
            </a:r>
            <a:r>
              <a:rPr lang="en-US" sz="4200" b="1" dirty="0"/>
              <a:t>	</a:t>
            </a:r>
            <a:r>
              <a:rPr lang="en-US" sz="4200" b="1" dirty="0" smtClean="0"/>
              <a:t>$</a:t>
            </a:r>
            <a:r>
              <a:rPr lang="en-US" sz="4200" b="1" dirty="0"/>
              <a:t>400 million</a:t>
            </a:r>
          </a:p>
          <a:p>
            <a:r>
              <a:rPr lang="en-US" sz="4200" b="1" dirty="0"/>
              <a:t>SGMA Compliance			</a:t>
            </a:r>
            <a:r>
              <a:rPr lang="en-US" sz="4200" b="1" dirty="0" smtClean="0"/>
              <a:t>	</a:t>
            </a:r>
            <a:r>
              <a:rPr lang="en-US" sz="4200" b="1" dirty="0"/>
              <a:t>	</a:t>
            </a:r>
            <a:r>
              <a:rPr lang="en-US" sz="4200" b="1" dirty="0" smtClean="0"/>
              <a:t>$</a:t>
            </a:r>
            <a:r>
              <a:rPr lang="en-US" sz="4200" b="1" dirty="0"/>
              <a:t>675 million</a:t>
            </a:r>
          </a:p>
          <a:p>
            <a:r>
              <a:rPr lang="en-US" sz="4200" b="1" dirty="0"/>
              <a:t>Flood Management				</a:t>
            </a:r>
            <a:r>
              <a:rPr lang="en-US" sz="4200" b="1" dirty="0" smtClean="0"/>
              <a:t>	$</a:t>
            </a:r>
            <a:r>
              <a:rPr lang="en-US" sz="4200" b="1" dirty="0"/>
              <a:t>500 million</a:t>
            </a:r>
          </a:p>
          <a:p>
            <a:r>
              <a:rPr lang="en-US" sz="4200" b="1" dirty="0"/>
              <a:t>Oroville Dam Repair				$200 </a:t>
            </a:r>
            <a:r>
              <a:rPr lang="en-US" sz="4200" b="1" dirty="0" smtClean="0"/>
              <a:t>million</a:t>
            </a:r>
            <a:endParaRPr lang="en-US" sz="4200" b="1" dirty="0"/>
          </a:p>
          <a:p>
            <a:r>
              <a:rPr lang="en-US" sz="4200" b="1" dirty="0"/>
              <a:t>Repair Friant Kern Canal		</a:t>
            </a:r>
            <a:r>
              <a:rPr lang="en-US" sz="4200" b="1" dirty="0" smtClean="0"/>
              <a:t>	</a:t>
            </a:r>
            <a:r>
              <a:rPr lang="en-US" sz="4200" b="1" dirty="0"/>
              <a:t>	$750 million</a:t>
            </a:r>
          </a:p>
          <a:p>
            <a:r>
              <a:rPr lang="en-US" sz="4200" b="1" dirty="0"/>
              <a:t>Salton Sea					</a:t>
            </a:r>
            <a:r>
              <a:rPr lang="en-US" sz="4200" b="1" dirty="0" smtClean="0"/>
              <a:t>	$</a:t>
            </a:r>
            <a:r>
              <a:rPr lang="en-US" sz="4200" b="1" dirty="0"/>
              <a:t>200 million</a:t>
            </a:r>
          </a:p>
          <a:p>
            <a:r>
              <a:rPr lang="en-US" sz="4200" b="1" dirty="0"/>
              <a:t>Stormwater					</a:t>
            </a:r>
            <a:r>
              <a:rPr lang="en-US" sz="4200" b="1" dirty="0" smtClean="0"/>
              <a:t>	$</a:t>
            </a:r>
            <a:r>
              <a:rPr lang="en-US" sz="4200" b="1" dirty="0"/>
              <a:t>550 million</a:t>
            </a:r>
          </a:p>
          <a:p>
            <a:r>
              <a:rPr lang="en-US" sz="4200" b="1" dirty="0"/>
              <a:t>Fish Habitat &amp; Waterfowl Habitat	</a:t>
            </a:r>
            <a:r>
              <a:rPr lang="en-US" sz="4200" b="1" dirty="0" smtClean="0"/>
              <a:t>		$</a:t>
            </a:r>
            <a:r>
              <a:rPr lang="en-US" sz="4200" b="1" dirty="0"/>
              <a:t>1450 million</a:t>
            </a:r>
          </a:p>
          <a:p>
            <a:r>
              <a:rPr lang="en-US" sz="4200" b="1" dirty="0"/>
              <a:t>Watershed restoration				$2400 million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9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Southern California Environmental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Los Angeles River:  $150 million</a:t>
            </a:r>
          </a:p>
          <a:p>
            <a:r>
              <a:rPr lang="en-US" dirty="0" smtClean="0"/>
              <a:t>Rivers and Mountains CCY: $100 million</a:t>
            </a:r>
          </a:p>
          <a:p>
            <a:r>
              <a:rPr lang="en-US" dirty="0" smtClean="0"/>
              <a:t>Santa Monica </a:t>
            </a:r>
            <a:r>
              <a:rPr lang="en-US" dirty="0" err="1" smtClean="0"/>
              <a:t>Mntns</a:t>
            </a:r>
            <a:r>
              <a:rPr lang="en-US" dirty="0" smtClean="0"/>
              <a:t> CCY: $100 million</a:t>
            </a:r>
          </a:p>
          <a:p>
            <a:r>
              <a:rPr lang="en-US" dirty="0" smtClean="0"/>
              <a:t>Santa Ana River:  $30 million</a:t>
            </a:r>
          </a:p>
          <a:p>
            <a:r>
              <a:rPr lang="en-US" dirty="0" smtClean="0"/>
              <a:t>San Diego River:  $40 million</a:t>
            </a:r>
          </a:p>
          <a:p>
            <a:r>
              <a:rPr lang="en-US" dirty="0" smtClean="0"/>
              <a:t>Tijuana River: $10 million</a:t>
            </a:r>
          </a:p>
          <a:p>
            <a:r>
              <a:rPr lang="en-US" dirty="0" smtClean="0"/>
              <a:t>San Diego Bay: $15 million</a:t>
            </a:r>
          </a:p>
          <a:p>
            <a:r>
              <a:rPr lang="en-US" dirty="0" smtClean="0"/>
              <a:t>Santa Clara River: $10 million</a:t>
            </a:r>
          </a:p>
          <a:p>
            <a:r>
              <a:rPr lang="en-US" dirty="0" smtClean="0"/>
              <a:t>Santa Margarita River:  $15 million</a:t>
            </a:r>
          </a:p>
          <a:p>
            <a:r>
              <a:rPr lang="en-US" dirty="0" smtClean="0"/>
              <a:t>Salton Sea:  $200 million</a:t>
            </a:r>
          </a:p>
          <a:p>
            <a:r>
              <a:rPr lang="en-US" dirty="0" smtClean="0"/>
              <a:t>Coachella Valley CCY:  $25 million</a:t>
            </a:r>
          </a:p>
          <a:p>
            <a:r>
              <a:rPr lang="en-US" dirty="0" smtClean="0"/>
              <a:t>Baldwin Hill CCY:  $30 million</a:t>
            </a:r>
          </a:p>
          <a:p>
            <a:r>
              <a:rPr lang="en-US" dirty="0" smtClean="0"/>
              <a:t>Matilija Dam Removal:  $80 million</a:t>
            </a:r>
          </a:p>
          <a:p>
            <a:r>
              <a:rPr lang="en-US" dirty="0" smtClean="0"/>
              <a:t>Borrego Valley:  $35 million</a:t>
            </a:r>
          </a:p>
        </p:txBody>
      </p:sp>
    </p:spTree>
    <p:extLst>
      <p:ext uri="{BB962C8B-B14F-4D97-AF65-F5344CB8AC3E}">
        <p14:creationId xmlns:p14="http://schemas.microsoft.com/office/powerpoint/2010/main" val="34518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Statewide Environmental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NCCP:  $60 million </a:t>
            </a:r>
          </a:p>
          <a:p>
            <a:r>
              <a:rPr lang="en-US" dirty="0"/>
              <a:t>Coastal CCY  $130 </a:t>
            </a:r>
            <a:r>
              <a:rPr lang="en-US" dirty="0" smtClean="0"/>
              <a:t>million</a:t>
            </a:r>
          </a:p>
          <a:p>
            <a:r>
              <a:rPr lang="en-US" dirty="0" smtClean="0"/>
              <a:t>State Parks:  $150 million</a:t>
            </a:r>
          </a:p>
          <a:p>
            <a:r>
              <a:rPr lang="en-US" dirty="0" smtClean="0"/>
              <a:t>Wildlife Conservation Board: $240 million</a:t>
            </a:r>
          </a:p>
          <a:p>
            <a:r>
              <a:rPr lang="en-US" dirty="0" smtClean="0"/>
              <a:t>Ocean Protection Council:  $100 million</a:t>
            </a:r>
          </a:p>
          <a:p>
            <a:r>
              <a:rPr lang="en-US" dirty="0" smtClean="0"/>
              <a:t>Urban streams:  $50 million</a:t>
            </a:r>
          </a:p>
          <a:p>
            <a:r>
              <a:rPr lang="en-US" dirty="0" smtClean="0"/>
              <a:t>Urban forestry:  $20 million</a:t>
            </a:r>
          </a:p>
          <a:p>
            <a:r>
              <a:rPr lang="en-US" dirty="0" smtClean="0"/>
              <a:t> Cal Fire Watershed improvement:  $50 million</a:t>
            </a:r>
          </a:p>
          <a:p>
            <a:r>
              <a:rPr lang="en-US" dirty="0" smtClean="0"/>
              <a:t>Sustainable GW </a:t>
            </a:r>
            <a:r>
              <a:rPr lang="en-US" dirty="0" err="1" smtClean="0"/>
              <a:t>Mgt</a:t>
            </a:r>
            <a:r>
              <a:rPr lang="en-US" dirty="0" smtClean="0"/>
              <a:t> Act:  $640 million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17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1304192" y="445256"/>
            <a:ext cx="5630863" cy="6205485"/>
            <a:chOff x="1776" y="1056"/>
            <a:chExt cx="2587" cy="2851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1776" y="1056"/>
              <a:ext cx="2545" cy="2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2312" y="1056"/>
              <a:ext cx="1701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b="1" dirty="0" smtClean="0">
                  <a:solidFill>
                    <a:srgbClr val="000000"/>
                  </a:solidFill>
                  <a:latin typeface="Calibri" pitchFamily="34" charset="0"/>
                </a:rPr>
                <a:t>SOFT PATH </a:t>
              </a: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WATER SUPPLY BENEFITS OF Proposition 3, THE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721" y="1056"/>
              <a:ext cx="8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484" y="1211"/>
              <a:ext cx="1328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WATER SUPPLY AND CLEAN WATER BOND Act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4133" y="1251"/>
              <a:ext cx="8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2106" y="1446"/>
              <a:ext cx="2029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BASED ON INVESTMENT AND REQUIRED MATCHING FUNDS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991" y="1446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2639" y="1616"/>
              <a:ext cx="819" cy="9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2487" y="1615"/>
              <a:ext cx="51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DROUGHT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983" y="1615"/>
              <a:ext cx="505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YEAR SUPPLIES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3458" y="1615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3049" y="1784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1776" y="1953"/>
              <a:ext cx="314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SOURCE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2034" y="195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2168" y="195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2364" y="195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2559" y="195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21"/>
            <p:cNvSpPr>
              <a:spLocks noChangeArrowheads="1"/>
            </p:cNvSpPr>
            <p:nvPr/>
          </p:nvSpPr>
          <p:spPr bwMode="auto">
            <a:xfrm>
              <a:off x="2755" y="195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2951" y="195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23"/>
            <p:cNvSpPr>
              <a:spLocks noChangeArrowheads="1"/>
            </p:cNvSpPr>
            <p:nvPr/>
          </p:nvSpPr>
          <p:spPr bwMode="auto">
            <a:xfrm>
              <a:off x="3147" y="195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24"/>
            <p:cNvSpPr>
              <a:spLocks noChangeArrowheads="1"/>
            </p:cNvSpPr>
            <p:nvPr/>
          </p:nvSpPr>
          <p:spPr bwMode="auto">
            <a:xfrm>
              <a:off x="3343" y="1953"/>
              <a:ext cx="133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25"/>
            <p:cNvSpPr>
              <a:spLocks noChangeArrowheads="1"/>
            </p:cNvSpPr>
            <p:nvPr/>
          </p:nvSpPr>
          <p:spPr bwMode="auto">
            <a:xfrm>
              <a:off x="3428" y="1953"/>
              <a:ext cx="754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SUPPLY IN ACRE FEET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4103" y="1953"/>
              <a:ext cx="253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/YEAR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27"/>
            <p:cNvSpPr>
              <a:spLocks noChangeArrowheads="1"/>
            </p:cNvSpPr>
            <p:nvPr/>
          </p:nvSpPr>
          <p:spPr bwMode="auto">
            <a:xfrm>
              <a:off x="4302" y="195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28"/>
            <p:cNvSpPr>
              <a:spLocks noChangeArrowheads="1"/>
            </p:cNvSpPr>
            <p:nvPr/>
          </p:nvSpPr>
          <p:spPr bwMode="auto">
            <a:xfrm>
              <a:off x="1776" y="2122"/>
              <a:ext cx="2210" cy="93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1776" y="2121"/>
              <a:ext cx="917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WASTEWATER RECYCLING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2603" y="2121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31"/>
            <p:cNvSpPr>
              <a:spLocks noChangeArrowheads="1"/>
            </p:cNvSpPr>
            <p:nvPr/>
          </p:nvSpPr>
          <p:spPr bwMode="auto">
            <a:xfrm>
              <a:off x="2755" y="2121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4" name="Rectangle 32"/>
            <p:cNvSpPr>
              <a:spLocks noChangeArrowheads="1"/>
            </p:cNvSpPr>
            <p:nvPr/>
          </p:nvSpPr>
          <p:spPr bwMode="auto">
            <a:xfrm>
              <a:off x="2951" y="2121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5" name="Rectangle 33"/>
            <p:cNvSpPr>
              <a:spLocks noChangeArrowheads="1"/>
            </p:cNvSpPr>
            <p:nvPr/>
          </p:nvSpPr>
          <p:spPr bwMode="auto">
            <a:xfrm>
              <a:off x="3147" y="2121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7" name="Rectangle 34"/>
            <p:cNvSpPr>
              <a:spLocks noChangeArrowheads="1"/>
            </p:cNvSpPr>
            <p:nvPr/>
          </p:nvSpPr>
          <p:spPr bwMode="auto">
            <a:xfrm>
              <a:off x="3343" y="2121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" name="Rectangle 35"/>
            <p:cNvSpPr>
              <a:spLocks noChangeArrowheads="1"/>
            </p:cNvSpPr>
            <p:nvPr/>
          </p:nvSpPr>
          <p:spPr bwMode="auto">
            <a:xfrm>
              <a:off x="3539" y="2121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9" name="Rectangle 36"/>
            <p:cNvSpPr>
              <a:spLocks noChangeArrowheads="1"/>
            </p:cNvSpPr>
            <p:nvPr/>
          </p:nvSpPr>
          <p:spPr bwMode="auto">
            <a:xfrm>
              <a:off x="3735" y="2121"/>
              <a:ext cx="310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124,000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0" name="Rectangle 37"/>
            <p:cNvSpPr>
              <a:spLocks noChangeArrowheads="1"/>
            </p:cNvSpPr>
            <p:nvPr/>
          </p:nvSpPr>
          <p:spPr bwMode="auto">
            <a:xfrm>
              <a:off x="3986" y="2121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1" name="Rectangle 38"/>
            <p:cNvSpPr>
              <a:spLocks noChangeArrowheads="1"/>
            </p:cNvSpPr>
            <p:nvPr/>
          </p:nvSpPr>
          <p:spPr bwMode="auto">
            <a:xfrm>
              <a:off x="1776" y="2291"/>
              <a:ext cx="2206" cy="9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2" name="Rectangle 39"/>
            <p:cNvSpPr>
              <a:spLocks noChangeArrowheads="1"/>
            </p:cNvSpPr>
            <p:nvPr/>
          </p:nvSpPr>
          <p:spPr bwMode="auto">
            <a:xfrm>
              <a:off x="1776" y="2290"/>
              <a:ext cx="419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DESALTING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3" name="Rectangle 40"/>
            <p:cNvSpPr>
              <a:spLocks noChangeArrowheads="1"/>
            </p:cNvSpPr>
            <p:nvPr/>
          </p:nvSpPr>
          <p:spPr bwMode="auto">
            <a:xfrm>
              <a:off x="2132" y="2290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4" name="Rectangle 41"/>
            <p:cNvSpPr>
              <a:spLocks noChangeArrowheads="1"/>
            </p:cNvSpPr>
            <p:nvPr/>
          </p:nvSpPr>
          <p:spPr bwMode="auto">
            <a:xfrm>
              <a:off x="2168" y="2290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5" name="Rectangle 42"/>
            <p:cNvSpPr>
              <a:spLocks noChangeArrowheads="1"/>
            </p:cNvSpPr>
            <p:nvPr/>
          </p:nvSpPr>
          <p:spPr bwMode="auto">
            <a:xfrm>
              <a:off x="2364" y="2290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6" name="Rectangle 43"/>
            <p:cNvSpPr>
              <a:spLocks noChangeArrowheads="1"/>
            </p:cNvSpPr>
            <p:nvPr/>
          </p:nvSpPr>
          <p:spPr bwMode="auto">
            <a:xfrm>
              <a:off x="2559" y="2290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7" name="Rectangle 44"/>
            <p:cNvSpPr>
              <a:spLocks noChangeArrowheads="1"/>
            </p:cNvSpPr>
            <p:nvPr/>
          </p:nvSpPr>
          <p:spPr bwMode="auto">
            <a:xfrm>
              <a:off x="2755" y="2290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8" name="Rectangle 45"/>
            <p:cNvSpPr>
              <a:spLocks noChangeArrowheads="1"/>
            </p:cNvSpPr>
            <p:nvPr/>
          </p:nvSpPr>
          <p:spPr bwMode="auto">
            <a:xfrm>
              <a:off x="2951" y="2290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9" name="Rectangle 46"/>
            <p:cNvSpPr>
              <a:spLocks noChangeArrowheads="1"/>
            </p:cNvSpPr>
            <p:nvPr/>
          </p:nvSpPr>
          <p:spPr bwMode="auto">
            <a:xfrm>
              <a:off x="3147" y="2290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0" name="Rectangle 47"/>
            <p:cNvSpPr>
              <a:spLocks noChangeArrowheads="1"/>
            </p:cNvSpPr>
            <p:nvPr/>
          </p:nvSpPr>
          <p:spPr bwMode="auto">
            <a:xfrm>
              <a:off x="3343" y="2290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1" name="Rectangle 48"/>
            <p:cNvSpPr>
              <a:spLocks noChangeArrowheads="1"/>
            </p:cNvSpPr>
            <p:nvPr/>
          </p:nvSpPr>
          <p:spPr bwMode="auto">
            <a:xfrm>
              <a:off x="3539" y="2290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2" name="Rectangle 49"/>
            <p:cNvSpPr>
              <a:spLocks noChangeArrowheads="1"/>
            </p:cNvSpPr>
            <p:nvPr/>
          </p:nvSpPr>
          <p:spPr bwMode="auto">
            <a:xfrm>
              <a:off x="3735" y="2290"/>
              <a:ext cx="79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3" name="Rectangle 50"/>
            <p:cNvSpPr>
              <a:spLocks noChangeArrowheads="1"/>
            </p:cNvSpPr>
            <p:nvPr/>
          </p:nvSpPr>
          <p:spPr bwMode="auto">
            <a:xfrm>
              <a:off x="3769" y="2290"/>
              <a:ext cx="269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70,000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4" name="Rectangle 51"/>
            <p:cNvSpPr>
              <a:spLocks noChangeArrowheads="1"/>
            </p:cNvSpPr>
            <p:nvPr/>
          </p:nvSpPr>
          <p:spPr bwMode="auto">
            <a:xfrm>
              <a:off x="3982" y="2290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5" name="Rectangle 52"/>
            <p:cNvSpPr>
              <a:spLocks noChangeArrowheads="1"/>
            </p:cNvSpPr>
            <p:nvPr/>
          </p:nvSpPr>
          <p:spPr bwMode="auto">
            <a:xfrm>
              <a:off x="1776" y="2459"/>
              <a:ext cx="865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STORMWATER CAPTURE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6" name="Rectangle 53"/>
            <p:cNvSpPr>
              <a:spLocks noChangeArrowheads="1"/>
            </p:cNvSpPr>
            <p:nvPr/>
          </p:nvSpPr>
          <p:spPr bwMode="auto">
            <a:xfrm>
              <a:off x="2556" y="2459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7" name="Rectangle 54"/>
            <p:cNvSpPr>
              <a:spLocks noChangeArrowheads="1"/>
            </p:cNvSpPr>
            <p:nvPr/>
          </p:nvSpPr>
          <p:spPr bwMode="auto">
            <a:xfrm>
              <a:off x="2559" y="2459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8" name="Rectangle 55"/>
            <p:cNvSpPr>
              <a:spLocks noChangeArrowheads="1"/>
            </p:cNvSpPr>
            <p:nvPr/>
          </p:nvSpPr>
          <p:spPr bwMode="auto">
            <a:xfrm>
              <a:off x="2755" y="2459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9" name="Rectangle 56"/>
            <p:cNvSpPr>
              <a:spLocks noChangeArrowheads="1"/>
            </p:cNvSpPr>
            <p:nvPr/>
          </p:nvSpPr>
          <p:spPr bwMode="auto">
            <a:xfrm>
              <a:off x="2951" y="2459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0" name="Rectangle 57"/>
            <p:cNvSpPr>
              <a:spLocks noChangeArrowheads="1"/>
            </p:cNvSpPr>
            <p:nvPr/>
          </p:nvSpPr>
          <p:spPr bwMode="auto">
            <a:xfrm>
              <a:off x="3147" y="2459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1" name="Rectangle 58"/>
            <p:cNvSpPr>
              <a:spLocks noChangeArrowheads="1"/>
            </p:cNvSpPr>
            <p:nvPr/>
          </p:nvSpPr>
          <p:spPr bwMode="auto">
            <a:xfrm>
              <a:off x="3343" y="2459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2" name="Rectangle 59"/>
            <p:cNvSpPr>
              <a:spLocks noChangeArrowheads="1"/>
            </p:cNvSpPr>
            <p:nvPr/>
          </p:nvSpPr>
          <p:spPr bwMode="auto">
            <a:xfrm>
              <a:off x="3539" y="2459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3" name="Rectangle 60"/>
            <p:cNvSpPr>
              <a:spLocks noChangeArrowheads="1"/>
            </p:cNvSpPr>
            <p:nvPr/>
          </p:nvSpPr>
          <p:spPr bwMode="auto">
            <a:xfrm>
              <a:off x="3735" y="2459"/>
              <a:ext cx="310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101,000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4" name="Rectangle 61"/>
            <p:cNvSpPr>
              <a:spLocks noChangeArrowheads="1"/>
            </p:cNvSpPr>
            <p:nvPr/>
          </p:nvSpPr>
          <p:spPr bwMode="auto">
            <a:xfrm>
              <a:off x="3986" y="2459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5" name="Rectangle 62"/>
            <p:cNvSpPr>
              <a:spLocks noChangeArrowheads="1"/>
            </p:cNvSpPr>
            <p:nvPr/>
          </p:nvSpPr>
          <p:spPr bwMode="auto">
            <a:xfrm>
              <a:off x="1776" y="2628"/>
              <a:ext cx="2210" cy="93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6" name="Rectangle 63"/>
            <p:cNvSpPr>
              <a:spLocks noChangeArrowheads="1"/>
            </p:cNvSpPr>
            <p:nvPr/>
          </p:nvSpPr>
          <p:spPr bwMode="auto">
            <a:xfrm>
              <a:off x="1776" y="2628"/>
              <a:ext cx="1105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URBAN WATER CONSERVATION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7" name="Rectangle 64"/>
            <p:cNvSpPr>
              <a:spLocks noChangeArrowheads="1"/>
            </p:cNvSpPr>
            <p:nvPr/>
          </p:nvSpPr>
          <p:spPr bwMode="auto">
            <a:xfrm>
              <a:off x="2784" y="2628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8" name="Rectangle 65"/>
            <p:cNvSpPr>
              <a:spLocks noChangeArrowheads="1"/>
            </p:cNvSpPr>
            <p:nvPr/>
          </p:nvSpPr>
          <p:spPr bwMode="auto">
            <a:xfrm>
              <a:off x="2951" y="2628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9" name="Rectangle 66"/>
            <p:cNvSpPr>
              <a:spLocks noChangeArrowheads="1"/>
            </p:cNvSpPr>
            <p:nvPr/>
          </p:nvSpPr>
          <p:spPr bwMode="auto">
            <a:xfrm>
              <a:off x="3147" y="2628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0" name="Rectangle 67"/>
            <p:cNvSpPr>
              <a:spLocks noChangeArrowheads="1"/>
            </p:cNvSpPr>
            <p:nvPr/>
          </p:nvSpPr>
          <p:spPr bwMode="auto">
            <a:xfrm>
              <a:off x="3343" y="2628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1" name="Rectangle 68"/>
            <p:cNvSpPr>
              <a:spLocks noChangeArrowheads="1"/>
            </p:cNvSpPr>
            <p:nvPr/>
          </p:nvSpPr>
          <p:spPr bwMode="auto">
            <a:xfrm>
              <a:off x="3539" y="2628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2" name="Rectangle 69"/>
            <p:cNvSpPr>
              <a:spLocks noChangeArrowheads="1"/>
            </p:cNvSpPr>
            <p:nvPr/>
          </p:nvSpPr>
          <p:spPr bwMode="auto">
            <a:xfrm>
              <a:off x="3735" y="2628"/>
              <a:ext cx="310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589,000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3" name="Rectangle 70"/>
            <p:cNvSpPr>
              <a:spLocks noChangeArrowheads="1"/>
            </p:cNvSpPr>
            <p:nvPr/>
          </p:nvSpPr>
          <p:spPr bwMode="auto">
            <a:xfrm>
              <a:off x="3986" y="2628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4" name="Rectangle 71"/>
            <p:cNvSpPr>
              <a:spLocks noChangeArrowheads="1"/>
            </p:cNvSpPr>
            <p:nvPr/>
          </p:nvSpPr>
          <p:spPr bwMode="auto">
            <a:xfrm>
              <a:off x="1776" y="2797"/>
              <a:ext cx="2210" cy="93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5" name="Rectangle 72"/>
            <p:cNvSpPr>
              <a:spLocks noChangeArrowheads="1"/>
            </p:cNvSpPr>
            <p:nvPr/>
          </p:nvSpPr>
          <p:spPr bwMode="auto">
            <a:xfrm>
              <a:off x="1776" y="2796"/>
              <a:ext cx="1603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WATERSHED MANAGEMENT AND TREATMENT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6" name="Rectangle 73"/>
            <p:cNvSpPr>
              <a:spLocks noChangeArrowheads="1"/>
            </p:cNvSpPr>
            <p:nvPr/>
          </p:nvSpPr>
          <p:spPr bwMode="auto">
            <a:xfrm>
              <a:off x="3254" y="2796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7" name="Rectangle 74"/>
            <p:cNvSpPr>
              <a:spLocks noChangeArrowheads="1"/>
            </p:cNvSpPr>
            <p:nvPr/>
          </p:nvSpPr>
          <p:spPr bwMode="auto">
            <a:xfrm>
              <a:off x="3343" y="2796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8" name="Rectangle 75"/>
            <p:cNvSpPr>
              <a:spLocks noChangeArrowheads="1"/>
            </p:cNvSpPr>
            <p:nvPr/>
          </p:nvSpPr>
          <p:spPr bwMode="auto">
            <a:xfrm>
              <a:off x="3539" y="2796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9" name="Rectangle 76"/>
            <p:cNvSpPr>
              <a:spLocks noChangeArrowheads="1"/>
            </p:cNvSpPr>
            <p:nvPr/>
          </p:nvSpPr>
          <p:spPr bwMode="auto">
            <a:xfrm>
              <a:off x="3735" y="2796"/>
              <a:ext cx="310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661,000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0" name="Rectangle 77"/>
            <p:cNvSpPr>
              <a:spLocks noChangeArrowheads="1"/>
            </p:cNvSpPr>
            <p:nvPr/>
          </p:nvSpPr>
          <p:spPr bwMode="auto">
            <a:xfrm>
              <a:off x="3986" y="2796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1" name="Rectangle 78"/>
            <p:cNvSpPr>
              <a:spLocks noChangeArrowheads="1"/>
            </p:cNvSpPr>
            <p:nvPr/>
          </p:nvSpPr>
          <p:spPr bwMode="auto">
            <a:xfrm>
              <a:off x="1776" y="2965"/>
              <a:ext cx="1209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REPAIR OF FLOOD CONTROL DAMS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2" name="Rectangle 79"/>
            <p:cNvSpPr>
              <a:spLocks noChangeArrowheads="1"/>
            </p:cNvSpPr>
            <p:nvPr/>
          </p:nvSpPr>
          <p:spPr bwMode="auto">
            <a:xfrm>
              <a:off x="2883" y="2965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3" name="Rectangle 80"/>
            <p:cNvSpPr>
              <a:spLocks noChangeArrowheads="1"/>
            </p:cNvSpPr>
            <p:nvPr/>
          </p:nvSpPr>
          <p:spPr bwMode="auto">
            <a:xfrm>
              <a:off x="2951" y="2965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4" name="Rectangle 81"/>
            <p:cNvSpPr>
              <a:spLocks noChangeArrowheads="1"/>
            </p:cNvSpPr>
            <p:nvPr/>
          </p:nvSpPr>
          <p:spPr bwMode="auto">
            <a:xfrm>
              <a:off x="3147" y="2965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5" name="Rectangle 82"/>
            <p:cNvSpPr>
              <a:spLocks noChangeArrowheads="1"/>
            </p:cNvSpPr>
            <p:nvPr/>
          </p:nvSpPr>
          <p:spPr bwMode="auto">
            <a:xfrm>
              <a:off x="3343" y="2965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6" name="Rectangle 83"/>
            <p:cNvSpPr>
              <a:spLocks noChangeArrowheads="1"/>
            </p:cNvSpPr>
            <p:nvPr/>
          </p:nvSpPr>
          <p:spPr bwMode="auto">
            <a:xfrm>
              <a:off x="3539" y="2965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7" name="Rectangle 84"/>
            <p:cNvSpPr>
              <a:spLocks noChangeArrowheads="1"/>
            </p:cNvSpPr>
            <p:nvPr/>
          </p:nvSpPr>
          <p:spPr bwMode="auto">
            <a:xfrm>
              <a:off x="3735" y="2965"/>
              <a:ext cx="79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8" name="Rectangle 85"/>
            <p:cNvSpPr>
              <a:spLocks noChangeArrowheads="1"/>
            </p:cNvSpPr>
            <p:nvPr/>
          </p:nvSpPr>
          <p:spPr bwMode="auto">
            <a:xfrm>
              <a:off x="3769" y="2965"/>
              <a:ext cx="269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20,000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9" name="Rectangle 86"/>
            <p:cNvSpPr>
              <a:spLocks noChangeArrowheads="1"/>
            </p:cNvSpPr>
            <p:nvPr/>
          </p:nvSpPr>
          <p:spPr bwMode="auto">
            <a:xfrm>
              <a:off x="3982" y="2965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0" name="Rectangle 87"/>
            <p:cNvSpPr>
              <a:spLocks noChangeArrowheads="1"/>
            </p:cNvSpPr>
            <p:nvPr/>
          </p:nvSpPr>
          <p:spPr bwMode="auto">
            <a:xfrm>
              <a:off x="1776" y="3134"/>
              <a:ext cx="110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REPAIR OF FRIANT KERN CANAL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1" name="Rectangle 88"/>
            <p:cNvSpPr>
              <a:spLocks noChangeArrowheads="1"/>
            </p:cNvSpPr>
            <p:nvPr/>
          </p:nvSpPr>
          <p:spPr bwMode="auto">
            <a:xfrm>
              <a:off x="3164" y="3134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2" name="Rectangle 89"/>
            <p:cNvSpPr>
              <a:spLocks noChangeArrowheads="1"/>
            </p:cNvSpPr>
            <p:nvPr/>
          </p:nvSpPr>
          <p:spPr bwMode="auto">
            <a:xfrm>
              <a:off x="3343" y="3134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3" name="Rectangle 90"/>
            <p:cNvSpPr>
              <a:spLocks noChangeArrowheads="1"/>
            </p:cNvSpPr>
            <p:nvPr/>
          </p:nvSpPr>
          <p:spPr bwMode="auto">
            <a:xfrm>
              <a:off x="3539" y="3134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4" name="Rectangle 91"/>
            <p:cNvSpPr>
              <a:spLocks noChangeArrowheads="1"/>
            </p:cNvSpPr>
            <p:nvPr/>
          </p:nvSpPr>
          <p:spPr bwMode="auto">
            <a:xfrm>
              <a:off x="3735" y="3134"/>
              <a:ext cx="27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000" b="1" dirty="0" smtClean="0">
                  <a:solidFill>
                    <a:srgbClr val="000000"/>
                  </a:solidFill>
                  <a:latin typeface="Calibri" pitchFamily="34" charset="0"/>
                </a:rPr>
                <a:t>2</a:t>
              </a:r>
              <a: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00,000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5" name="Rectangle 92"/>
            <p:cNvSpPr>
              <a:spLocks noChangeArrowheads="1"/>
            </p:cNvSpPr>
            <p:nvPr/>
          </p:nvSpPr>
          <p:spPr bwMode="auto">
            <a:xfrm>
              <a:off x="3986" y="3134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6" name="Rectangle 93"/>
            <p:cNvSpPr>
              <a:spLocks noChangeArrowheads="1"/>
            </p:cNvSpPr>
            <p:nvPr/>
          </p:nvSpPr>
          <p:spPr bwMode="auto">
            <a:xfrm>
              <a:off x="1776" y="3303"/>
              <a:ext cx="260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TOTAL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7" name="Rectangle 94"/>
            <p:cNvSpPr>
              <a:spLocks noChangeArrowheads="1"/>
            </p:cNvSpPr>
            <p:nvPr/>
          </p:nvSpPr>
          <p:spPr bwMode="auto">
            <a:xfrm>
              <a:off x="1981" y="330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8" name="Rectangle 95"/>
            <p:cNvSpPr>
              <a:spLocks noChangeArrowheads="1"/>
            </p:cNvSpPr>
            <p:nvPr/>
          </p:nvSpPr>
          <p:spPr bwMode="auto">
            <a:xfrm>
              <a:off x="2168" y="330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9" name="Rectangle 96"/>
            <p:cNvSpPr>
              <a:spLocks noChangeArrowheads="1"/>
            </p:cNvSpPr>
            <p:nvPr/>
          </p:nvSpPr>
          <p:spPr bwMode="auto">
            <a:xfrm>
              <a:off x="2364" y="330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0" name="Rectangle 97"/>
            <p:cNvSpPr>
              <a:spLocks noChangeArrowheads="1"/>
            </p:cNvSpPr>
            <p:nvPr/>
          </p:nvSpPr>
          <p:spPr bwMode="auto">
            <a:xfrm>
              <a:off x="2559" y="330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1" name="Rectangle 98"/>
            <p:cNvSpPr>
              <a:spLocks noChangeArrowheads="1"/>
            </p:cNvSpPr>
            <p:nvPr/>
          </p:nvSpPr>
          <p:spPr bwMode="auto">
            <a:xfrm>
              <a:off x="2755" y="330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2" name="Rectangle 99"/>
            <p:cNvSpPr>
              <a:spLocks noChangeArrowheads="1"/>
            </p:cNvSpPr>
            <p:nvPr/>
          </p:nvSpPr>
          <p:spPr bwMode="auto">
            <a:xfrm>
              <a:off x="2951" y="330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3" name="Rectangle 100"/>
            <p:cNvSpPr>
              <a:spLocks noChangeArrowheads="1"/>
            </p:cNvSpPr>
            <p:nvPr/>
          </p:nvSpPr>
          <p:spPr bwMode="auto">
            <a:xfrm>
              <a:off x="3147" y="330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4" name="Rectangle 101"/>
            <p:cNvSpPr>
              <a:spLocks noChangeArrowheads="1"/>
            </p:cNvSpPr>
            <p:nvPr/>
          </p:nvSpPr>
          <p:spPr bwMode="auto">
            <a:xfrm>
              <a:off x="3343" y="330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5" name="Rectangle 102"/>
            <p:cNvSpPr>
              <a:spLocks noChangeArrowheads="1"/>
            </p:cNvSpPr>
            <p:nvPr/>
          </p:nvSpPr>
          <p:spPr bwMode="auto">
            <a:xfrm>
              <a:off x="3539" y="3303"/>
              <a:ext cx="187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6" name="Rectangle 103"/>
            <p:cNvSpPr>
              <a:spLocks noChangeArrowheads="1"/>
            </p:cNvSpPr>
            <p:nvPr/>
          </p:nvSpPr>
          <p:spPr bwMode="auto">
            <a:xfrm>
              <a:off x="3676" y="3303"/>
              <a:ext cx="0" cy="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7" name="Rectangle 104"/>
            <p:cNvSpPr>
              <a:spLocks noChangeArrowheads="1"/>
            </p:cNvSpPr>
            <p:nvPr/>
          </p:nvSpPr>
          <p:spPr bwMode="auto">
            <a:xfrm>
              <a:off x="3773" y="3303"/>
              <a:ext cx="242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1,765,000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8" name="Rectangle 105"/>
            <p:cNvSpPr>
              <a:spLocks noChangeArrowheads="1"/>
            </p:cNvSpPr>
            <p:nvPr/>
          </p:nvSpPr>
          <p:spPr bwMode="auto">
            <a:xfrm>
              <a:off x="3986" y="330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9" name="Rectangle 106"/>
            <p:cNvSpPr>
              <a:spLocks noChangeArrowheads="1"/>
            </p:cNvSpPr>
            <p:nvPr/>
          </p:nvSpPr>
          <p:spPr bwMode="auto">
            <a:xfrm>
              <a:off x="1776" y="3472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0" name="Rectangle 107"/>
            <p:cNvSpPr>
              <a:spLocks noChangeArrowheads="1"/>
            </p:cNvSpPr>
            <p:nvPr/>
          </p:nvSpPr>
          <p:spPr bwMode="auto">
            <a:xfrm>
              <a:off x="1776" y="3641"/>
              <a:ext cx="1423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An urban family in California uses .5 acre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1" name="Rectangle 108"/>
            <p:cNvSpPr>
              <a:spLocks noChangeArrowheads="1"/>
            </p:cNvSpPr>
            <p:nvPr/>
          </p:nvSpPr>
          <p:spPr bwMode="auto">
            <a:xfrm>
              <a:off x="3084" y="3641"/>
              <a:ext cx="492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feet per year.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2" name="Rectangle 109"/>
            <p:cNvSpPr>
              <a:spLocks noChangeArrowheads="1"/>
            </p:cNvSpPr>
            <p:nvPr/>
          </p:nvSpPr>
          <p:spPr bwMode="auto">
            <a:xfrm>
              <a:off x="3511" y="3641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3" name="Rectangle 110"/>
            <p:cNvSpPr>
              <a:spLocks noChangeArrowheads="1"/>
            </p:cNvSpPr>
            <p:nvPr/>
          </p:nvSpPr>
          <p:spPr bwMode="auto">
            <a:xfrm>
              <a:off x="3539" y="3641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4" name="Rectangle 111"/>
            <p:cNvSpPr>
              <a:spLocks noChangeArrowheads="1"/>
            </p:cNvSpPr>
            <p:nvPr/>
          </p:nvSpPr>
          <p:spPr bwMode="auto">
            <a:xfrm>
              <a:off x="3735" y="3641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5" name="Rectangle 112"/>
            <p:cNvSpPr>
              <a:spLocks noChangeArrowheads="1"/>
            </p:cNvSpPr>
            <p:nvPr/>
          </p:nvSpPr>
          <p:spPr bwMode="auto">
            <a:xfrm>
              <a:off x="3930" y="3641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6" name="Rectangle 113"/>
            <p:cNvSpPr>
              <a:spLocks noChangeArrowheads="1"/>
            </p:cNvSpPr>
            <p:nvPr/>
          </p:nvSpPr>
          <p:spPr bwMode="auto">
            <a:xfrm>
              <a:off x="4126" y="3641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7" name="Rectangle 114"/>
            <p:cNvSpPr>
              <a:spLocks noChangeArrowheads="1"/>
            </p:cNvSpPr>
            <p:nvPr/>
          </p:nvSpPr>
          <p:spPr bwMode="auto">
            <a:xfrm>
              <a:off x="1776" y="373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8" name="Rectangle 115"/>
            <p:cNvSpPr>
              <a:spLocks noChangeArrowheads="1"/>
            </p:cNvSpPr>
            <p:nvPr/>
          </p:nvSpPr>
          <p:spPr bwMode="auto">
            <a:xfrm>
              <a:off x="1972" y="373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8789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88A099B3AFB54D885BA7C54CA43035" ma:contentTypeVersion="3" ma:contentTypeDescription="Create a new document." ma:contentTypeScope="" ma:versionID="666d37cd8eae84888fbd416ba2e73418">
  <xsd:schema xmlns:xsd="http://www.w3.org/2001/XMLSchema" xmlns:xs="http://www.w3.org/2001/XMLSchema" xmlns:p="http://schemas.microsoft.com/office/2006/metadata/properties" xmlns:ns2="2d8c4b88-99e6-4e86-8d7d-c742e2d9b8d2" targetNamespace="http://schemas.microsoft.com/office/2006/metadata/properties" ma:root="true" ma:fieldsID="49d5abeb8e36dfe226415733ac78a5cd" ns2:_="">
    <xsd:import namespace="2d8c4b88-99e6-4e86-8d7d-c742e2d9b8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c4b88-99e6-4e86-8d7d-c742e2d9b8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31088F9-858F-44F0-9DB8-F3636CD6682B}"/>
</file>

<file path=customXml/itemProps2.xml><?xml version="1.0" encoding="utf-8"?>
<ds:datastoreItem xmlns:ds="http://schemas.openxmlformats.org/officeDocument/2006/customXml" ds:itemID="{5D8C9B11-DA1D-4804-9226-60C17000B508}"/>
</file>

<file path=customXml/itemProps3.xml><?xml version="1.0" encoding="utf-8"?>
<ds:datastoreItem xmlns:ds="http://schemas.openxmlformats.org/officeDocument/2006/customXml" ds:itemID="{DA3DED60-1774-4962-BF68-FA78553EB131}"/>
</file>

<file path=docProps/app.xml><?xml version="1.0" encoding="utf-8"?>
<Properties xmlns="http://schemas.openxmlformats.org/officeDocument/2006/extended-properties" xmlns:vt="http://schemas.openxmlformats.org/officeDocument/2006/docPropsVTypes">
  <TotalTime>874</TotalTime>
  <Words>808</Words>
  <Application>Microsoft Office PowerPoint</Application>
  <PresentationFormat>On-screen Show (4:3)</PresentationFormat>
  <Paragraphs>222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Presentation</vt:lpstr>
      <vt:lpstr>PROPOSITION 3 2018 November Water Bond Act</vt:lpstr>
      <vt:lpstr>Status of Prop. 1 funds</vt:lpstr>
      <vt:lpstr>Proposition 68 (June 2018)</vt:lpstr>
      <vt:lpstr>PowerPoint Presentation</vt:lpstr>
      <vt:lpstr>PowerPoint Presentation</vt:lpstr>
      <vt:lpstr>PowerPoint Presentation</vt:lpstr>
      <vt:lpstr>Southern California Environmental Programs</vt:lpstr>
      <vt:lpstr>Statewide Environmental Programs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Escuadro-Dailey,Rossana P</cp:lastModifiedBy>
  <cp:revision>60</cp:revision>
  <dcterms:created xsi:type="dcterms:W3CDTF">2017-12-17T15:15:08Z</dcterms:created>
  <dcterms:modified xsi:type="dcterms:W3CDTF">2018-09-25T16:50:58Z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0x010100AF88A099B3AFB54D885BA7C54CA43035</vt:lpwstr>
  </property>
</Properties>
</file>